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7"/>
  </p:notesMasterIdLst>
  <p:sldIdLst>
    <p:sldId id="307" r:id="rId5"/>
    <p:sldId id="314" r:id="rId6"/>
    <p:sldId id="315" r:id="rId7"/>
    <p:sldId id="316" r:id="rId8"/>
    <p:sldId id="308" r:id="rId9"/>
    <p:sldId id="310" r:id="rId10"/>
    <p:sldId id="317" r:id="rId11"/>
    <p:sldId id="309" r:id="rId12"/>
    <p:sldId id="318" r:id="rId13"/>
    <p:sldId id="304" r:id="rId14"/>
    <p:sldId id="319" r:id="rId15"/>
    <p:sldId id="31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65F8A2-9C48-4122-B769-C2FF6947AAB2}" v="12" dt="2022-11-16T04:05:31.8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71" d="100"/>
          <a:sy n="71" d="100"/>
        </p:scale>
        <p:origin x="68" y="179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Cloud contact center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algn="r"/>
            <a:r>
              <a:rPr lang="en-US" dirty="0"/>
              <a:t>Chatbots</a:t>
            </a:r>
            <a:endParaRPr lang="en-US" sz="1800" dirty="0">
              <a:solidFill>
                <a:schemeClr val="bg1"/>
              </a:solidFill>
            </a:endParaRPr>
          </a:p>
          <a:p>
            <a:pPr algn="r"/>
            <a:r>
              <a:rPr lang="en-US" dirty="0"/>
              <a:t>Contact Center</a:t>
            </a:r>
            <a:endParaRPr lang="en-US" sz="1800" dirty="0">
              <a:solidFill>
                <a:schemeClr val="bg1"/>
              </a:solidFill>
            </a:endParaRPr>
          </a:p>
          <a:p>
            <a:pPr algn="r"/>
            <a:endParaRPr lang="en-US" dirty="0"/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Group 9</a:t>
            </a:r>
          </a:p>
          <a:p>
            <a:pPr algn="r"/>
            <a:endParaRPr lang="en-US" sz="1800" dirty="0">
              <a:solidFill>
                <a:schemeClr val="bg1"/>
              </a:solidFill>
            </a:endParaRP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Srikar Brahmadevara</a:t>
            </a:r>
          </a:p>
          <a:p>
            <a:pPr algn="r"/>
            <a:r>
              <a:rPr lang="en-US" sz="1400" dirty="0" err="1">
                <a:solidFill>
                  <a:schemeClr val="bg1"/>
                </a:solidFill>
              </a:rPr>
              <a:t>Suchith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Domala</a:t>
            </a:r>
            <a:endParaRPr lang="en-US" sz="1400" dirty="0">
              <a:solidFill>
                <a:schemeClr val="bg1"/>
              </a:solidFill>
            </a:endParaRP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Keerthi Reddy </a:t>
            </a:r>
            <a:r>
              <a:rPr lang="en-US" sz="1400" dirty="0" err="1">
                <a:solidFill>
                  <a:schemeClr val="bg1"/>
                </a:solidFill>
              </a:rPr>
              <a:t>Jagapathi</a:t>
            </a:r>
            <a:endParaRPr lang="en-US" sz="1400" dirty="0">
              <a:solidFill>
                <a:schemeClr val="bg1"/>
              </a:solidFill>
            </a:endParaRPr>
          </a:p>
          <a:p>
            <a:pPr algn="r"/>
            <a:r>
              <a:rPr lang="en-US" sz="1400" dirty="0" err="1">
                <a:solidFill>
                  <a:schemeClr val="bg1"/>
                </a:solidFill>
              </a:rPr>
              <a:t>Praneetha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Kannikanti</a:t>
            </a:r>
            <a:endParaRPr lang="en-US" sz="1400" dirty="0">
              <a:solidFill>
                <a:schemeClr val="bg1"/>
              </a:solidFill>
            </a:endParaRP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Shekhar </a:t>
            </a:r>
            <a:r>
              <a:rPr lang="en-US" sz="1400" dirty="0" err="1">
                <a:solidFill>
                  <a:schemeClr val="bg1"/>
                </a:solidFill>
              </a:rPr>
              <a:t>Subedi</a:t>
            </a:r>
            <a:endParaRPr lang="en-US" sz="1400" dirty="0">
              <a:solidFill>
                <a:schemeClr val="bg1"/>
              </a:solidFill>
            </a:endParaRPr>
          </a:p>
          <a:p>
            <a:pPr algn="r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11/16/2022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Cloud Computing MIS 6363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52D529-E881-597B-C462-A745972F79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6077" t="8022" r="34491" b="4100"/>
          <a:stretch/>
        </p:blipFill>
        <p:spPr>
          <a:xfrm>
            <a:off x="1366432" y="2537380"/>
            <a:ext cx="3707972" cy="3707972"/>
          </a:xfrm>
          <a:prstGeom prst="ellipse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48EA3C1-A457-D33B-9218-72F380776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384637"/>
            <a:ext cx="10515600" cy="1325563"/>
          </a:xfrm>
        </p:spPr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F32F9A0-1AFB-802C-7213-A5623FBE61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53439" y="1710199"/>
            <a:ext cx="4829605" cy="4763163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161513"/>
                </a:solidFill>
                <a:effectLst/>
                <a:latin typeface="OracleSansVF"/>
              </a:rPr>
              <a:t>Accessibility anywhere, with any device</a:t>
            </a:r>
          </a:p>
          <a:p>
            <a:r>
              <a:rPr lang="en-IN" b="1" i="0" dirty="0">
                <a:solidFill>
                  <a:srgbClr val="161513"/>
                </a:solidFill>
                <a:effectLst/>
                <a:latin typeface="OracleSansVF"/>
              </a:rPr>
              <a:t>Centralized data security</a:t>
            </a:r>
          </a:p>
          <a:p>
            <a:pPr algn="l"/>
            <a:r>
              <a:rPr lang="en-IN" b="1" i="0" dirty="0">
                <a:solidFill>
                  <a:srgbClr val="161513"/>
                </a:solidFill>
                <a:effectLst/>
                <a:latin typeface="OracleSansVF"/>
              </a:rPr>
              <a:t>Higher performance and availability</a:t>
            </a:r>
          </a:p>
          <a:p>
            <a:r>
              <a:rPr lang="en-IN" b="1" i="0" dirty="0">
                <a:solidFill>
                  <a:srgbClr val="161513"/>
                </a:solidFill>
                <a:effectLst/>
                <a:latin typeface="OracleSansVF"/>
              </a:rPr>
              <a:t>Quick application deployment</a:t>
            </a:r>
          </a:p>
          <a:p>
            <a:r>
              <a:rPr lang="en-IN" b="1" i="0" dirty="0">
                <a:solidFill>
                  <a:srgbClr val="161513"/>
                </a:solidFill>
                <a:effectLst/>
                <a:latin typeface="OracleSansVF"/>
              </a:rPr>
              <a:t>Instant business insights</a:t>
            </a:r>
          </a:p>
          <a:p>
            <a:r>
              <a:rPr lang="en-IN" b="1" i="0" dirty="0">
                <a:solidFill>
                  <a:srgbClr val="161513"/>
                </a:solidFill>
                <a:effectLst/>
                <a:latin typeface="OracleSansVF"/>
              </a:rPr>
              <a:t>Business continuity</a:t>
            </a:r>
          </a:p>
          <a:p>
            <a:pPr algn="l"/>
            <a:r>
              <a:rPr lang="en-IN" b="1" i="0" dirty="0">
                <a:solidFill>
                  <a:srgbClr val="161513"/>
                </a:solidFill>
                <a:effectLst/>
                <a:latin typeface="OracleSansVF"/>
              </a:rPr>
              <a:t>Price-performance and cost savings</a:t>
            </a:r>
          </a:p>
          <a:p>
            <a:pPr algn="l"/>
            <a:r>
              <a:rPr lang="en-IN" b="1" i="0" dirty="0">
                <a:solidFill>
                  <a:srgbClr val="161513"/>
                </a:solidFill>
                <a:effectLst/>
                <a:latin typeface="OracleSansVF"/>
              </a:rPr>
              <a:t>Virtualized computing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5DF315-5B2A-836E-76E1-30362E20C567}"/>
              </a:ext>
            </a:extLst>
          </p:cNvPr>
          <p:cNvSpPr txBox="1"/>
          <p:nvPr/>
        </p:nvSpPr>
        <p:spPr>
          <a:xfrm>
            <a:off x="8873224" y="6706675"/>
            <a:ext cx="358091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" dirty="0"/>
              <a:t>https://www.oracle.com/cloud/what-is-cloud-computing/top-10-benefits-cloud-computing/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607C8E0-C3A5-668A-3D26-F8148415F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497" y="1162034"/>
            <a:ext cx="3170126" cy="21095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B73C5FD-3EE5-5982-DDD5-443560A4C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497" y="3408134"/>
            <a:ext cx="3177399" cy="21144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F63B90-DB98-1BC1-561C-C0E2F2F3C4C8}"/>
              </a:ext>
            </a:extLst>
          </p:cNvPr>
          <p:cNvSpPr txBox="1"/>
          <p:nvPr/>
        </p:nvSpPr>
        <p:spPr>
          <a:xfrm rot="16200000">
            <a:off x="-2588359" y="3458186"/>
            <a:ext cx="6228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Cloud Computing MIS 6363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E18EE-6396-C0BF-BEA3-015C291CD7FC}"/>
              </a:ext>
            </a:extLst>
          </p:cNvPr>
          <p:cNvSpPr txBox="1"/>
          <p:nvPr/>
        </p:nvSpPr>
        <p:spPr>
          <a:xfrm>
            <a:off x="9077633" y="384637"/>
            <a:ext cx="1462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11/16/2022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C2AF647F-7D57-099E-29D2-89212FE89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D22575-940B-C537-04D7-EB87FAFE8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969" y="2010418"/>
            <a:ext cx="2951715" cy="439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92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11/16/2022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Cloud Computing MIS 6363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4408D277-8791-E973-F40E-33D8FC07C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2222" r="632" b="794"/>
          <a:stretch/>
        </p:blipFill>
        <p:spPr>
          <a:xfrm>
            <a:off x="344387" y="555625"/>
            <a:ext cx="11503225" cy="56642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E4847-EEE5-07B8-E0F7-3E34BAAD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485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C1237EE-798C-6C57-C4CA-CF22AFCE2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47"/>
          <a:stretch/>
        </p:blipFill>
        <p:spPr>
          <a:xfrm>
            <a:off x="307775" y="518612"/>
            <a:ext cx="11576450" cy="570121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9ADA25-078F-42AB-B92D-4535AA444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1676400" y="-87137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C057E-6645-55C0-609E-3EC53F0E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130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9345389-C57B-503E-3D52-D112466D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0" t="11637" b="2712"/>
          <a:stretch/>
        </p:blipFill>
        <p:spPr>
          <a:xfrm>
            <a:off x="296763" y="533400"/>
            <a:ext cx="11598474" cy="557738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9ADA25-078F-42AB-B92D-4535AA444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1676400" y="-87137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176EA-C5CE-D090-587D-B979E568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629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5164"/>
            <a:ext cx="6190488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propose?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Chatbots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AWS Contact Center</a:t>
            </a: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11/16/2022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Cloud Computing MIS 6363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18981F-9DB3-1F32-988A-FCF869E6D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8" t="13496" r="6421" b="11389"/>
          <a:stretch/>
        </p:blipFill>
        <p:spPr bwMode="auto">
          <a:xfrm>
            <a:off x="7040880" y="1203983"/>
            <a:ext cx="4968217" cy="496821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4" name="Straight Connector 205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Rectangle 2060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6" name="Rectangle 2062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7E8D4BE-641C-63E1-1526-7F342AB6558C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8" r="26558"/>
          <a:stretch>
            <a:fillRect/>
          </a:stretch>
        </p:blipFill>
        <p:spPr bwMode="auto">
          <a:xfrm>
            <a:off x="7219381" y="943055"/>
            <a:ext cx="4635851" cy="5561951"/>
          </a:xfrm>
          <a:prstGeom prst="rect">
            <a:avLst/>
          </a:prstGeom>
          <a:noFill/>
          <a:effectLst>
            <a:softEdge rad="444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043" y="590062"/>
            <a:ext cx="5347249" cy="1191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2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Chatbot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3565" y="2060130"/>
            <a:ext cx="5324405" cy="4639434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Chatbots are computer programs that maintain a conversation with a user in natural language, understand the user’s intent and send responses based on the organization’s business rules and data. </a:t>
            </a:r>
            <a:endParaRPr lang="en-US" sz="2000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just"/>
            <a:endParaRPr lang="en-US" sz="2000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Driven by AI, automated rules, natural-language processing (NLP), and machine learning (ML), chatbots process data to deliver responses to requests of all kinds.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 Short, chatbots are nothing but virtual assistants programmed to automatically answer the user request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06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759309" y="5025177"/>
            <a:ext cx="33460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Cloud Computing MIS 6363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7DB1C2-9748-0A7C-30D5-AB7EB9949927}"/>
              </a:ext>
            </a:extLst>
          </p:cNvPr>
          <p:cNvSpPr txBox="1"/>
          <p:nvPr/>
        </p:nvSpPr>
        <p:spPr>
          <a:xfrm>
            <a:off x="10474158" y="6494563"/>
            <a:ext cx="12290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11/16/2022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75E1-7380-5CB1-FDBD-84F8AC247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1517904"/>
          </a:xfrm>
        </p:spPr>
        <p:txBody>
          <a:bodyPr/>
          <a:lstStyle/>
          <a:p>
            <a:r>
              <a:rPr lang="en-IN" dirty="0"/>
              <a:t>CLOUD CONTACT CENTER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D560C-602B-9014-CD05-FD9BD6A22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2505075"/>
            <a:ext cx="4434835" cy="4060317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Connect is a self-service, omnichannel cloud contact center service that makes it easy for any business to deliver better customer service at lower cost.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Connect is based on the same contact center technology used by Amazon customer service associates around the world to power millions of customer conversations.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self-service graphical interface in Amazon Connect makes it easy for non-technical users to design contact flows, manage agents, and track performance metrics – no specialized skills required.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3704B8-D109-9B9E-9C24-6BE3EBB0E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85534" y="2072837"/>
            <a:ext cx="3547872" cy="365125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Cloud Computing MIS 6363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F343C-784B-6C15-B32C-6ADA2060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A4002A-F759-7DA1-E76F-FF759DC4A10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5" t="423" r="35881" b="-423"/>
          <a:stretch/>
        </p:blipFill>
        <p:spPr bwMode="auto">
          <a:xfrm>
            <a:off x="254889" y="301752"/>
            <a:ext cx="5221224" cy="626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195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6800" spc="400">
                <a:latin typeface="+mn-lt"/>
              </a:rPr>
              <a:t>AWS Service</a:t>
            </a:r>
            <a:endParaRPr lang="en-US" sz="6800"/>
          </a:p>
        </p:txBody>
      </p:sp>
      <p:sp>
        <p:nvSpPr>
          <p:cNvPr id="4107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109" name="Straight Connector 410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ntroduction to AWS Lambda &amp; Serverless Applications | NamespaceIT">
            <a:extLst>
              <a:ext uri="{FF2B5EF4-FFF2-40B4-BE49-F238E27FC236}">
                <a16:creationId xmlns:a16="http://schemas.microsoft.com/office/drawing/2014/main" id="{A995A572-3F74-9DB8-1B36-E6CD3A911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69400" y="2101088"/>
            <a:ext cx="1853356" cy="121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1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098" name="Picture 2" descr="Building a Chatbot Using Amazon Lex - The Bot Forge">
            <a:extLst>
              <a:ext uri="{FF2B5EF4-FFF2-40B4-BE49-F238E27FC236}">
                <a16:creationId xmlns:a16="http://schemas.microsoft.com/office/drawing/2014/main" id="{8C6B748E-7065-BC22-524B-C61A6C6D2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3380" y="523140"/>
            <a:ext cx="2198319" cy="124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mazon Connect - magic beans">
            <a:extLst>
              <a:ext uri="{FF2B5EF4-FFF2-40B4-BE49-F238E27FC236}">
                <a16:creationId xmlns:a16="http://schemas.microsoft.com/office/drawing/2014/main" id="{3253A423-C0B9-D329-9B2E-4834CCB65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415" y="629924"/>
            <a:ext cx="1886178" cy="119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7 Mistakes I Made In DynamoDB - Coder Diaries">
            <a:extLst>
              <a:ext uri="{FF2B5EF4-FFF2-40B4-BE49-F238E27FC236}">
                <a16:creationId xmlns:a16="http://schemas.microsoft.com/office/drawing/2014/main" id="{5790FA1A-6DF0-29E5-5D40-43A17860F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903" y="2173104"/>
            <a:ext cx="24765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3391388-FEA3-D538-B0B5-FFA674A689CD}"/>
              </a:ext>
            </a:extLst>
          </p:cNvPr>
          <p:cNvGrpSpPr/>
          <p:nvPr/>
        </p:nvGrpSpPr>
        <p:grpSpPr>
          <a:xfrm>
            <a:off x="6311769" y="3812720"/>
            <a:ext cx="1930188" cy="1237920"/>
            <a:chOff x="6382948" y="4256566"/>
            <a:chExt cx="1930188" cy="1237920"/>
          </a:xfrm>
        </p:grpSpPr>
        <p:pic>
          <p:nvPicPr>
            <p:cNvPr id="4106" name="Picture 10" descr="AWS IAM Logo PNG Transparent &amp; SVG Vector - Freebie Supply">
              <a:extLst>
                <a:ext uri="{FF2B5EF4-FFF2-40B4-BE49-F238E27FC236}">
                  <a16:creationId xmlns:a16="http://schemas.microsoft.com/office/drawing/2014/main" id="{E82DF98C-A467-EE93-3922-910858C906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2948" y="4256566"/>
              <a:ext cx="646756" cy="1237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24593A-C260-FD43-01E4-47EEBB699FDE}"/>
                </a:ext>
              </a:extLst>
            </p:cNvPr>
            <p:cNvSpPr txBox="1"/>
            <p:nvPr/>
          </p:nvSpPr>
          <p:spPr>
            <a:xfrm>
              <a:off x="7064076" y="4690860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AWS IAM</a:t>
              </a:r>
            </a:p>
          </p:txBody>
        </p:sp>
      </p:grpSp>
      <p:pic>
        <p:nvPicPr>
          <p:cNvPr id="4108" name="Picture 12" descr="AWS Pinpoint">
            <a:extLst>
              <a:ext uri="{FF2B5EF4-FFF2-40B4-BE49-F238E27FC236}">
                <a16:creationId xmlns:a16="http://schemas.microsoft.com/office/drawing/2014/main" id="{CA35185D-2D4C-7E09-E4B7-4329E6FDF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400" y="3291226"/>
            <a:ext cx="1999000" cy="19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Data Analysis using Amazon Athena">
            <a:extLst>
              <a:ext uri="{FF2B5EF4-FFF2-40B4-BE49-F238E27FC236}">
                <a16:creationId xmlns:a16="http://schemas.microsoft.com/office/drawing/2014/main" id="{A33EDA21-7505-2BB0-532E-9840634B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769" y="5584458"/>
            <a:ext cx="2058154" cy="87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AWS CloudWatch - Overview | OutSystems">
            <a:extLst>
              <a:ext uri="{FF2B5EF4-FFF2-40B4-BE49-F238E27FC236}">
                <a16:creationId xmlns:a16="http://schemas.microsoft.com/office/drawing/2014/main" id="{31C1F166-5484-7B2E-68BC-2D52932B1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369" y="4841537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56A6B4-1071-0AFB-EF92-22229D65834E}"/>
              </a:ext>
            </a:extLst>
          </p:cNvPr>
          <p:cNvSpPr txBox="1"/>
          <p:nvPr/>
        </p:nvSpPr>
        <p:spPr>
          <a:xfrm>
            <a:off x="0" y="648612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Cloud Computing MIS 6363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DBF2F9D-983F-4E90-827D-5A23216D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48002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76287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39834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30" name="Straight Connector 2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68377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2962159-150A-3EA3-0830-9168C686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42" y="1052903"/>
            <a:ext cx="9374461" cy="5807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20BDFD-B90B-8419-4E9D-483D005C9953}"/>
              </a:ext>
            </a:extLst>
          </p:cNvPr>
          <p:cNvSpPr txBox="1"/>
          <p:nvPr/>
        </p:nvSpPr>
        <p:spPr>
          <a:xfrm>
            <a:off x="1750141" y="505969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High Level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AFD96-80B9-3985-3511-4333D9E17422}"/>
              </a:ext>
            </a:extLst>
          </p:cNvPr>
          <p:cNvSpPr txBox="1"/>
          <p:nvPr/>
        </p:nvSpPr>
        <p:spPr>
          <a:xfrm rot="16200000">
            <a:off x="8668588" y="3550089"/>
            <a:ext cx="6228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Cloud Computing MIS 6363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0100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openxmlformats.org/package/2006/metadata/core-properties"/>
    <ds:schemaRef ds:uri="http://purl.org/dc/dcmitype/"/>
    <ds:schemaRef ds:uri="16c05727-aa75-4e4a-9b5f-8a80a1165891"/>
    <ds:schemaRef ds:uri="71af3243-3dd4-4a8d-8c0d-dd76da1f02a5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{A40BC74A-E1A5-48A4-9273-1B8FCFAEA3B7}tf89338750_win32</Template>
  <TotalTime>614</TotalTime>
  <Words>289</Words>
  <Application>Microsoft Office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OracleSansVF</vt:lpstr>
      <vt:lpstr>Univers</vt:lpstr>
      <vt:lpstr>GradientUnivers</vt:lpstr>
      <vt:lpstr>Cloud contact center</vt:lpstr>
      <vt:lpstr>PowerPoint Presentation</vt:lpstr>
      <vt:lpstr>PowerPoint Presentation</vt:lpstr>
      <vt:lpstr>PowerPoint Presentation</vt:lpstr>
      <vt:lpstr>What we propose?</vt:lpstr>
      <vt:lpstr>Chatbot</vt:lpstr>
      <vt:lpstr>CLOUD CONTACT CENTER</vt:lpstr>
      <vt:lpstr>AWS Service</vt:lpstr>
      <vt:lpstr>PowerPoint Presentation</vt:lpstr>
      <vt:lpstr>Advantages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contact center</dc:title>
  <dc:creator>Brahmadevara, Srikar</dc:creator>
  <cp:lastModifiedBy>Subedi, Shekhar</cp:lastModifiedBy>
  <cp:revision>5</cp:revision>
  <dcterms:created xsi:type="dcterms:W3CDTF">2022-11-12T14:58:33Z</dcterms:created>
  <dcterms:modified xsi:type="dcterms:W3CDTF">2023-05-18T19:23:33Z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